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70" r:id="rId3"/>
    <p:sldId id="277" r:id="rId4"/>
    <p:sldId id="273" r:id="rId5"/>
    <p:sldId id="269" r:id="rId6"/>
    <p:sldId id="278" r:id="rId7"/>
    <p:sldId id="272" r:id="rId8"/>
    <p:sldId id="284" r:id="rId9"/>
    <p:sldId id="274" r:id="rId10"/>
    <p:sldId id="279" r:id="rId11"/>
    <p:sldId id="271" r:id="rId12"/>
    <p:sldId id="275" r:id="rId13"/>
    <p:sldId id="257" r:id="rId14"/>
    <p:sldId id="267" r:id="rId15"/>
    <p:sldId id="261" r:id="rId16"/>
    <p:sldId id="282" r:id="rId17"/>
    <p:sldId id="280" r:id="rId18"/>
    <p:sldId id="286" r:id="rId19"/>
  </p:sldIdLst>
  <p:sldSz cx="9144000" cy="5143500" type="screen16x9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2" autoAdjust="0"/>
    <p:restoredTop sz="94678" autoAdjust="0"/>
  </p:normalViewPr>
  <p:slideViewPr>
    <p:cSldViewPr>
      <p:cViewPr>
        <p:scale>
          <a:sx n="136" d="100"/>
          <a:sy n="136" d="100"/>
        </p:scale>
        <p:origin x="-894" y="-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E149-5630-4503-8BD7-8193768E5E0C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427-B800-4CF8-B4F5-54CFF6D0B8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504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E149-5630-4503-8BD7-8193768E5E0C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427-B800-4CF8-B4F5-54CFF6D0B8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30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E149-5630-4503-8BD7-8193768E5E0C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427-B800-4CF8-B4F5-54CFF6D0B8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49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E149-5630-4503-8BD7-8193768E5E0C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427-B800-4CF8-B4F5-54CFF6D0B8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15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E149-5630-4503-8BD7-8193768E5E0C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427-B800-4CF8-B4F5-54CFF6D0B8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79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E149-5630-4503-8BD7-8193768E5E0C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427-B800-4CF8-B4F5-54CFF6D0B8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818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E149-5630-4503-8BD7-8193768E5E0C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427-B800-4CF8-B4F5-54CFF6D0B8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310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E149-5630-4503-8BD7-8193768E5E0C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427-B800-4CF8-B4F5-54CFF6D0B8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22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E149-5630-4503-8BD7-8193768E5E0C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427-B800-4CF8-B4F5-54CFF6D0B8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504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E149-5630-4503-8BD7-8193768E5E0C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427-B800-4CF8-B4F5-54CFF6D0B8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103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E149-5630-4503-8BD7-8193768E5E0C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B427-B800-4CF8-B4F5-54CFF6D0B8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800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7E149-5630-4503-8BD7-8193768E5E0C}" type="datetimeFigureOut">
              <a:rPr lang="it-IT" smtClean="0"/>
              <a:t>08/03/2018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BB427-B800-4CF8-B4F5-54CFF6D0B8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01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556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84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635896" y="294661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latin typeface="+mj-lt"/>
              </a:rPr>
              <a:t>MOVIMENTO 3S</a:t>
            </a:r>
            <a:endParaRPr lang="it-IT" sz="4400" b="1" dirty="0">
              <a:latin typeface="+mj-l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7354"/>
            <a:ext cx="2736307" cy="50405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9623"/>
            <a:ext cx="5591405" cy="37238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02867"/>
            <a:ext cx="2053010" cy="19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2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18005" y="2300400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SCUOLE MOVIMENTO 3S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53131"/>
            <a:ext cx="1618488" cy="269748"/>
          </a:xfrm>
          <a:prstGeom prst="rect">
            <a:avLst/>
          </a:prstGeom>
        </p:spPr>
      </p:pic>
      <p:pic>
        <p:nvPicPr>
          <p:cNvPr id="8" name="Picture 2" descr="C:\Users\148129\Desktop\M3S_LOGO-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1470"/>
            <a:ext cx="280831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148129\Desktop\M3S_LOGO-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6376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48129\Desktop\M3S_LOGO-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671" y="51470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701825" y="2949793"/>
            <a:ext cx="816910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Contributi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concessi al Comitato Regionale del CONI per lo svolgimento del progetto Movimento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3S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Quadriennio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2014-2018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Contributi  concessi al CONI per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1.420.000,00 euro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 euro </a:t>
            </a:r>
          </a:p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Anno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Contributo concesso al CONI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per 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400.000,00 euro  (aumento di 115,000 €)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5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95536" y="968955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MOVIMENTO 3S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5768"/>
            <a:ext cx="3454692" cy="57578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771800" y="1968471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Gianni Torrenti</a:t>
            </a:r>
          </a:p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Assessore allo allo sport</a:t>
            </a:r>
          </a:p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20  </a:t>
            </a:r>
            <a:r>
              <a:rPr lang="it-IT" sz="1600" dirty="0">
                <a:solidFill>
                  <a:schemeClr val="bg1"/>
                </a:solidFill>
              </a:rPr>
              <a:t>g</a:t>
            </a:r>
            <a:r>
              <a:rPr lang="it-IT" sz="1600" dirty="0" smtClean="0">
                <a:solidFill>
                  <a:schemeClr val="bg1"/>
                </a:solidFill>
              </a:rPr>
              <a:t>ennaio 2018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41563" y="226564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53131"/>
            <a:ext cx="1618488" cy="269748"/>
          </a:xfrm>
          <a:prstGeom prst="rect">
            <a:avLst/>
          </a:prstGeom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466382"/>
              </p:ext>
            </p:extLst>
          </p:nvPr>
        </p:nvGraphicFramePr>
        <p:xfrm>
          <a:off x="2051720" y="2067694"/>
          <a:ext cx="5472608" cy="2376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718"/>
                <a:gridCol w="2735890"/>
              </a:tblGrid>
              <a:tr h="611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3330575" algn="l"/>
                        </a:tabLst>
                      </a:pPr>
                      <a:r>
                        <a:rPr lang="it-IT" sz="1100" dirty="0">
                          <a:effectLst/>
                        </a:rPr>
                        <a:t>anno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3330575" algn="l"/>
                        </a:tabLst>
                      </a:pPr>
                      <a:r>
                        <a:rPr lang="it-IT" sz="1100">
                          <a:effectLst/>
                        </a:rPr>
                        <a:t>Progetto Movimento 3S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305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3330575" algn="l"/>
                        </a:tabLst>
                      </a:pPr>
                      <a:r>
                        <a:rPr lang="it-IT" sz="1100" dirty="0">
                          <a:effectLst/>
                        </a:rPr>
                        <a:t>2014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3330575" algn="l"/>
                        </a:tabLst>
                      </a:pPr>
                      <a:r>
                        <a:rPr lang="it-IT" sz="1100">
                          <a:effectLst/>
                        </a:rPr>
                        <a:t>200.000,00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366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3330575" algn="l"/>
                        </a:tabLst>
                      </a:pPr>
                      <a:r>
                        <a:rPr lang="it-IT" sz="1100" dirty="0">
                          <a:effectLst/>
                        </a:rPr>
                        <a:t>2015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3330575" algn="l"/>
                        </a:tabLst>
                      </a:pPr>
                      <a:r>
                        <a:rPr lang="it-IT" sz="1100" dirty="0">
                          <a:effectLst/>
                        </a:rPr>
                        <a:t>250.000,00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305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3330575" algn="l"/>
                        </a:tabLst>
                      </a:pPr>
                      <a:r>
                        <a:rPr lang="it-IT" sz="1100" dirty="0">
                          <a:effectLst/>
                        </a:rPr>
                        <a:t>2016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3330575" algn="l"/>
                        </a:tabLst>
                      </a:pPr>
                      <a:r>
                        <a:rPr lang="it-IT" sz="1100">
                          <a:effectLst/>
                        </a:rPr>
                        <a:t>285.000,00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305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3330575" algn="l"/>
                        </a:tabLst>
                      </a:pPr>
                      <a:r>
                        <a:rPr lang="it-IT" sz="1100">
                          <a:effectLst/>
                        </a:rPr>
                        <a:t>2017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3330575" algn="l"/>
                        </a:tabLst>
                      </a:pPr>
                      <a:r>
                        <a:rPr lang="it-IT" sz="1100" dirty="0">
                          <a:effectLst/>
                        </a:rPr>
                        <a:t>285.000,00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240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3330575" algn="l"/>
                        </a:tabLst>
                      </a:pPr>
                      <a:r>
                        <a:rPr lang="it-IT" sz="1100">
                          <a:effectLst/>
                        </a:rPr>
                        <a:t>2018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3330575" algn="l"/>
                        </a:tabLst>
                      </a:pPr>
                      <a:r>
                        <a:rPr lang="it-IT" sz="1100">
                          <a:effectLst/>
                        </a:rPr>
                        <a:t>400.000,00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  <a:tr h="240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3330575" algn="l"/>
                        </a:tabLst>
                      </a:pPr>
                      <a:r>
                        <a:rPr lang="it-IT" sz="1100">
                          <a:effectLst/>
                        </a:rPr>
                        <a:t>TOTALE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0565" algn="l"/>
                          <a:tab pos="3330575" algn="l"/>
                        </a:tabLst>
                      </a:pPr>
                      <a:r>
                        <a:rPr lang="it-IT" sz="1100" dirty="0">
                          <a:effectLst/>
                        </a:rPr>
                        <a:t>1,420,000,00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36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53906" y="2571750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 la prima volta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Regione Friuli Venezia Giulia,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per favorire il potenziamento e l’ammodernamento delle attrezzature sportive fisse e mobili nel territorio regionale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concede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ad associazioni e società sportive senza fini di lucro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INCENTIVI per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l'acquisto di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attrezzature sportive fisse, mezzi di trasporto per i team sportivi e attrezzature sportive </a:t>
            </a:r>
            <a:r>
              <a:rPr 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mobili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3" t="48497" r="1723" b="-5414"/>
          <a:stretch/>
        </p:blipFill>
        <p:spPr>
          <a:xfrm>
            <a:off x="-180528" y="0"/>
            <a:ext cx="9324528" cy="1942032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79712" y="1836694"/>
            <a:ext cx="45137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it-IT" altLang="it-IT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ATTREZZATURE SPORTIVE</a:t>
            </a:r>
            <a:endParaRPr kumimoji="0" lang="it-IT" altLang="it-IT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853131"/>
            <a:ext cx="1618488" cy="26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9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899592" y="2679763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/>
              <a:t> </a:t>
            </a:r>
            <a:endParaRPr lang="it-IT" sz="3200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819286"/>
              </p:ext>
            </p:extLst>
          </p:nvPr>
        </p:nvGraphicFramePr>
        <p:xfrm>
          <a:off x="899592" y="2002229"/>
          <a:ext cx="7704857" cy="1736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2566"/>
                <a:gridCol w="1972566"/>
                <a:gridCol w="1792644"/>
                <a:gridCol w="1967081"/>
              </a:tblGrid>
              <a:tr h="8033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</a:t>
                      </a:r>
                      <a:endParaRPr lang="it-IT" sz="15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Attrezzature sportive fisse</a:t>
                      </a:r>
                      <a:endParaRPr lang="it-IT" sz="15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Attrezzature sportive mobili</a:t>
                      </a:r>
                      <a:endParaRPr lang="it-IT" sz="15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soggetti finanziati</a:t>
                      </a:r>
                      <a:endParaRPr lang="it-IT" sz="15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5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442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5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939.221,94</a:t>
                      </a:r>
                      <a:endParaRPr lang="it-IT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68</a:t>
                      </a:r>
                      <a:endParaRPr lang="it-IT" sz="15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636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2018</a:t>
                      </a:r>
                      <a:endParaRPr lang="it-IT" sz="15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5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5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500.000,00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5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5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Oltre 200</a:t>
                      </a:r>
                      <a:endParaRPr lang="it-IT" sz="15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34135" y="1116855"/>
            <a:ext cx="45137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it-IT" altLang="it-IT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ATTREZZATURE SPORTIVE</a:t>
            </a:r>
            <a:endParaRPr kumimoji="0" lang="it-IT" altLang="it-IT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38930"/>
            <a:ext cx="3048509" cy="50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2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72402" y="915566"/>
            <a:ext cx="45709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lang="it-IT" altLang="it-IT" sz="3200" b="1" dirty="0" smtClean="0">
                <a:latin typeface="+mj-lt"/>
                <a:cs typeface="Calibri" pitchFamily="34" charset="0"/>
              </a:rPr>
              <a:t>IMPIANTISTICA SPORTIVA</a:t>
            </a:r>
            <a:endParaRPr kumimoji="0" lang="it-IT" altLang="it-IT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026" name="Picture 2" descr="C:\Users\148129\Desktop\impianti_image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35646"/>
            <a:ext cx="9217024" cy="35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9759"/>
            <a:ext cx="3772200" cy="6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5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31408" y="1601804"/>
            <a:ext cx="45709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lang="it-IT" altLang="it-IT" sz="3200" b="1" dirty="0" smtClean="0">
                <a:latin typeface="+mj-lt"/>
                <a:cs typeface="Calibri" pitchFamily="34" charset="0"/>
              </a:rPr>
              <a:t>IMPIANTISTICA SPORTIVA</a:t>
            </a:r>
            <a:endParaRPr kumimoji="0" lang="it-IT" altLang="it-IT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7" name="Picture 2" descr="C:\Users\148129\Desktop\impianti_image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88" y="-62415"/>
            <a:ext cx="9150896" cy="247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385863" y="2469478"/>
            <a:ext cx="45709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lang="it-IT" altLang="it-IT" sz="3200" b="1" dirty="0" smtClean="0">
                <a:latin typeface="+mj-lt"/>
                <a:cs typeface="Calibri" pitchFamily="34" charset="0"/>
              </a:rPr>
              <a:t>IMPIANTISTICA SPORTIVA</a:t>
            </a:r>
            <a:endParaRPr kumimoji="0" lang="it-IT" altLang="it-IT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757334"/>
            <a:ext cx="1474472" cy="269748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2555776" y="3219822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STANZIAMENTO COMPLESSIVO 2017/2018</a:t>
            </a:r>
          </a:p>
          <a:p>
            <a:pPr lvl="0"/>
            <a:endParaRPr lang="it-IT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it-IT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10.919.745,16</a:t>
            </a:r>
            <a:endParaRPr lang="it-I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93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408598" y="801714"/>
            <a:ext cx="457099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lang="it-IT" altLang="it-IT" sz="3200" b="1" dirty="0" smtClean="0">
                <a:latin typeface="+mj-lt"/>
                <a:cs typeface="Calibri" pitchFamily="34" charset="0"/>
              </a:rPr>
              <a:t>IMPIANTISTICA SPORTIVA</a:t>
            </a:r>
            <a:endParaRPr kumimoji="0" lang="it-IT" altLang="it-IT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66850" y="209538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508955"/>
              </p:ext>
            </p:extLst>
          </p:nvPr>
        </p:nvGraphicFramePr>
        <p:xfrm>
          <a:off x="395536" y="1491630"/>
          <a:ext cx="8195227" cy="33038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2781"/>
                <a:gridCol w="3253683"/>
                <a:gridCol w="1944216"/>
                <a:gridCol w="2074547"/>
              </a:tblGrid>
              <a:tr h="467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Impianti sportivi/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tipologia di intervento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Soggetti/numero </a:t>
                      </a: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 impianti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Stanziamento</a:t>
                      </a:r>
                      <a:endParaRPr lang="it-IT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9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2014*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annualità destinata al reperimento risorse 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9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2015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Manutenzioni ordinarie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82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2.764.402,46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9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Manutenzioni ordinarie </a:t>
                      </a:r>
                      <a:endParaRPr lang="it-IT" sz="11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Piste atletica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1.306.011,59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2.000.000,00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93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Manutenzioni </a:t>
                      </a: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ordinarie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mpianti </a:t>
                      </a: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tiro a </a:t>
                      </a: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segno/volo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Impianti </a:t>
                      </a: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danneggiati eventi </a:t>
                      </a: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atmosferici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Impianti </a:t>
                      </a: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calcio/rugby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it-IT" sz="11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3.146.565,62</a:t>
                      </a:r>
                      <a:endParaRPr lang="it-IT" sz="11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400.000,00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250.000,00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3.070.000,00</a:t>
                      </a:r>
                    </a:p>
                  </a:txBody>
                  <a:tcPr marL="68580" marR="68580" marT="0" marB="0"/>
                </a:tc>
              </a:tr>
              <a:tr h="840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Manutenzioni ordinarie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Progettazione manutenzioni straordinarie piscine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Impianti calcio/rugby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Impianti altri sport</a:t>
                      </a:r>
                      <a:endParaRPr lang="it-IT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endParaRPr lang="it-IT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200" dirty="0" smtClean="0"/>
                        <a:t>570.793,59</a:t>
                      </a:r>
                    </a:p>
                    <a:p>
                      <a:pPr algn="r"/>
                      <a:r>
                        <a:rPr lang="it-IT" sz="1200" dirty="0" smtClean="0"/>
                        <a:t>240.000,00</a:t>
                      </a:r>
                    </a:p>
                    <a:p>
                      <a:pPr algn="r"/>
                      <a:r>
                        <a:rPr lang="it-IT" sz="1200" dirty="0" smtClean="0"/>
                        <a:t>1.242.385,95</a:t>
                      </a:r>
                    </a:p>
                    <a:p>
                      <a:pPr algn="r"/>
                      <a:r>
                        <a:rPr lang="it-IT" sz="1200" dirty="0" smtClean="0"/>
                        <a:t>2.000.000,00</a:t>
                      </a:r>
                      <a:endParaRPr lang="it-IT" sz="1200" dirty="0"/>
                    </a:p>
                  </a:txBody>
                  <a:tcPr marL="68580" marR="68580" marT="0" marB="0"/>
                </a:tc>
              </a:tr>
              <a:tr h="279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it-IT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16.990.159,2</a:t>
                      </a:r>
                      <a:endParaRPr lang="it-IT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9759"/>
            <a:ext cx="3528392" cy="58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6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C:\Users\148129\Desktop\SPORT_forum\SLIDE\slide 16.9\SlideAssessoreSport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5915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88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95536" y="982552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latin typeface="+mj-lt"/>
              </a:rPr>
              <a:t>MANIFESTAZIONI</a:t>
            </a:r>
            <a:endParaRPr lang="it-IT" sz="4400" b="1" dirty="0">
              <a:latin typeface="+mj-lt"/>
            </a:endParaRPr>
          </a:p>
        </p:txBody>
      </p:sp>
      <p:pic>
        <p:nvPicPr>
          <p:cNvPr id="1026" name="Picture 2" descr="C:\Users\148129\Desktop\Barcolana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994"/>
            <a:ext cx="9144000" cy="338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161" y="367599"/>
            <a:ext cx="3329678" cy="61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07953" y="2283718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+mj-lt"/>
              </a:rPr>
              <a:t>MANIFESTAZIONI</a:t>
            </a:r>
            <a:endParaRPr lang="it-IT" b="1" dirty="0">
              <a:latin typeface="+mj-l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10" y="4843708"/>
            <a:ext cx="1618488" cy="269748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95536" y="2949792"/>
            <a:ext cx="82089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DESTINATARI DEI CONTRIBUTI: </a:t>
            </a:r>
          </a:p>
          <a:p>
            <a:pPr lvl="0"/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  </a:t>
            </a:r>
            <a:r>
              <a:rPr lang="it-IT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associazioni </a:t>
            </a:r>
            <a:r>
              <a:rPr lang="it-IT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e società </a:t>
            </a:r>
            <a:r>
              <a:rPr lang="it-IT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sportive </a:t>
            </a:r>
            <a:r>
              <a:rPr lang="it-IT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senza fini di </a:t>
            </a:r>
            <a:r>
              <a:rPr lang="it-IT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lucro</a:t>
            </a:r>
          </a:p>
          <a:p>
            <a:pPr lvl="0"/>
            <a:r>
              <a:rPr lang="it-IT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  </a:t>
            </a:r>
            <a:r>
              <a:rPr lang="it-IT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eventi eccezionali di interesse nazionale ed internazionale</a:t>
            </a:r>
            <a:endParaRPr lang="it-IT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148129\Desktop\Barcolana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11937"/>
            <a:ext cx="9144000" cy="302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18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95536" y="2139703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MANIFESTAZIONI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016" y="4840002"/>
            <a:ext cx="1618488" cy="269748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95536" y="2679763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Quadriennio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2014-2017</a:t>
            </a:r>
          </a:p>
          <a:p>
            <a:pPr lvl="0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Manifestazioni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sportive: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9.955.669,00 euro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930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finanziamenti;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Eventi eccezionali e beneficiari individuati dalla legge 8/2003: 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2.465.000,00 euro 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- 39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finanziamenti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Eventi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non programmabili: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262.160,00 euro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finanziamenti</a:t>
            </a:r>
          </a:p>
          <a:p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Anno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Manifestazioni sportive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2.700.000,00 euro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Beneficiari individuati dalle legge 8/2003: 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320.000,00 euro _ 7  soggetti finanziati</a:t>
            </a:r>
          </a:p>
          <a:p>
            <a:pPr lvl="0"/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Eventi non programmabili: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130.000,00 euro  </a:t>
            </a:r>
            <a:r>
              <a:rPr lang="it-IT" sz="1400" b="1" dirty="0" smtClean="0"/>
              <a:t> 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400" b="1" dirty="0"/>
          </a:p>
        </p:txBody>
      </p:sp>
      <p:pic>
        <p:nvPicPr>
          <p:cNvPr id="7" name="Picture 2" descr="C:\Users\148129\Desktop\Barcolana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11937"/>
            <a:ext cx="9144000" cy="290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62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95536" y="762839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MANIFESTAZIONI</a:t>
            </a:r>
            <a:r>
              <a:rPr lang="it-IT" sz="3200" dirty="0" smtClean="0"/>
              <a:t>/ ATTIVITA’ SPORTIVA</a:t>
            </a:r>
            <a:endParaRPr lang="it-IT" sz="3200" b="1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138764"/>
            <a:ext cx="2232249" cy="43204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771800" y="1968471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Gianni Torrenti</a:t>
            </a:r>
          </a:p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Assessore allo allo sport</a:t>
            </a:r>
          </a:p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20  </a:t>
            </a:r>
            <a:r>
              <a:rPr lang="it-IT" sz="1600" dirty="0">
                <a:solidFill>
                  <a:schemeClr val="bg1"/>
                </a:solidFill>
              </a:rPr>
              <a:t>g</a:t>
            </a:r>
            <a:r>
              <a:rPr lang="it-IT" sz="1600" dirty="0" smtClean="0">
                <a:solidFill>
                  <a:schemeClr val="bg1"/>
                </a:solidFill>
              </a:rPr>
              <a:t>ennaio 2018</a:t>
            </a:r>
            <a:endParaRPr lang="it-IT" sz="1600" dirty="0">
              <a:solidFill>
                <a:schemeClr val="bg1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800183"/>
              </p:ext>
            </p:extLst>
          </p:nvPr>
        </p:nvGraphicFramePr>
        <p:xfrm>
          <a:off x="626443" y="1556049"/>
          <a:ext cx="7830616" cy="2701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5840"/>
                <a:gridCol w="1368152"/>
                <a:gridCol w="1584176"/>
                <a:gridCol w="1584176"/>
                <a:gridCol w="1080120"/>
                <a:gridCol w="1368152"/>
              </a:tblGrid>
              <a:tr h="4860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Manifestazioni sportive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Eventi eccezionali e beneficiari ex </a:t>
                      </a:r>
                      <a:r>
                        <a:rPr lang="it-IT" sz="11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lege</a:t>
                      </a: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8/2003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eventi </a:t>
                      </a: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</a:t>
                      </a:r>
                      <a:r>
                        <a:rPr lang="it-IT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programmabili</a:t>
                      </a: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soggetti finanziati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stanziamento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537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2.446.288,00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870.000,00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93.500,00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3.409.788,00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537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2.376.062,00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445.000,00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73.760,00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2.894.822,00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537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2.558.255,00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575.000,00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65.000,00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3.198.255,00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537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2.575.064,00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575.000,00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29.900,00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3.179.964,00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486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9.955.669,00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2.465.000,00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262.160,00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991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12.682.829,00</a:t>
                      </a:r>
                      <a:endParaRPr lang="it-IT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612877" y="450667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Ps: dal 2015 il giro d’Italia viene finanziato dalla direzione Turismo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10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39552" y="573528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/>
              <a:t>DISABILITA’</a:t>
            </a:r>
            <a:endParaRPr lang="it-IT" sz="4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60" y="87474"/>
            <a:ext cx="2520280" cy="486054"/>
          </a:xfrm>
          <a:prstGeom prst="rect">
            <a:avLst/>
          </a:prstGeom>
        </p:spPr>
      </p:pic>
      <p:pic>
        <p:nvPicPr>
          <p:cNvPr id="2049" name="Picture 1" descr="C:\Users\148129\Desktop\sport-disabilità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2969"/>
            <a:ext cx="9144000" cy="380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13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121864" y="987574"/>
            <a:ext cx="2736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atin typeface="+mj-lt"/>
                <a:cs typeface="Arial" panose="020B0604020202020204" pitchFamily="34" charset="0"/>
              </a:rPr>
              <a:t>DISABILITA’ / </a:t>
            </a:r>
            <a:r>
              <a:rPr lang="it-IT" sz="2400" dirty="0" smtClean="0">
                <a:latin typeface="+mj-lt"/>
                <a:cs typeface="Arial" panose="020B0604020202020204" pitchFamily="34" charset="0"/>
              </a:rPr>
              <a:t>MANIFESTAZIONI E ATTREZZATURE SPORTIVE</a:t>
            </a:r>
            <a:endParaRPr lang="it-IT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016" y="4840284"/>
            <a:ext cx="1618488" cy="26974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07504" y="3375172"/>
            <a:ext cx="8696440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DESTINATARI DEI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ONTRIBUTI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sono le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associazioni sportive senza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fini di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lucro:</a:t>
            </a:r>
          </a:p>
          <a:p>
            <a:endParaRPr lang="it-IT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it-IT" sz="1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affiliate </a:t>
            </a:r>
            <a:r>
              <a:rPr lang="it-IT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a Federazioni sportive </a:t>
            </a:r>
            <a:r>
              <a:rPr lang="it-IT" sz="1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paraolimpiche</a:t>
            </a:r>
            <a:r>
              <a:rPr lang="it-IT" sz="11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enti di promozione sportiva e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discipline sportive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paraolimpiche</a:t>
            </a:r>
          </a:p>
          <a:p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iscritte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nei registri CIP e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CONI</a:t>
            </a:r>
            <a:endParaRPr lang="it-IT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it-IT" sz="1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affiliate all’ANPIS</a:t>
            </a:r>
            <a:endParaRPr lang="it-IT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it-IT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it-IT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 </a:t>
            </a:r>
            <a:r>
              <a:rPr lang="it-IT" sz="1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che </a:t>
            </a:r>
            <a:r>
              <a:rPr lang="it-IT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organizzano in modo continuativo </a:t>
            </a:r>
            <a:r>
              <a:rPr lang="it-IT" sz="1100" dirty="0">
                <a:latin typeface="Arial" panose="020B0604020202020204" pitchFamily="34" charset="0"/>
                <a:cs typeface="Arial" panose="020B0604020202020204" pitchFamily="34" charset="0"/>
              </a:rPr>
              <a:t>e stabile attività sportiva a favore dei </a:t>
            </a:r>
            <a:r>
              <a:rPr lang="it-IT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disabili</a:t>
            </a: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" descr="C:\Users\148129\Desktop\sport-disabilità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83254" cy="324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56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936634" y="411191"/>
            <a:ext cx="26748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DISABILITA’/ </a:t>
            </a:r>
            <a:r>
              <a:rPr lang="it-IT" sz="3200" dirty="0" smtClean="0"/>
              <a:t>SOSTEGNO ALLE SOCIETA’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016" y="4840284"/>
            <a:ext cx="1618488" cy="26974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24001" y="3147814"/>
            <a:ext cx="805434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DESTINATARI DEI CONTRIBUTI: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Società 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sportive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 discipline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paraolimpiche </a:t>
            </a:r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iscritte nei registri CIP e CONI</a:t>
            </a:r>
            <a:endParaRPr lang="it-IT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Dal 2018</a:t>
            </a:r>
          </a:p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200.000,00 </a:t>
            </a:r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annuali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" descr="C:\Users\148129\Desktop\sport-disabilità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0072" cy="30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06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95536" y="1059582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atin typeface="+mj-lt"/>
                <a:cs typeface="Arial" panose="020B0604020202020204" pitchFamily="34" charset="0"/>
              </a:rPr>
              <a:t>DISABILITA’ / </a:t>
            </a:r>
            <a:r>
              <a:rPr lang="it-IT" sz="2000" dirty="0" smtClean="0">
                <a:latin typeface="+mj-lt"/>
                <a:cs typeface="Arial" panose="020B0604020202020204" pitchFamily="34" charset="0"/>
              </a:rPr>
              <a:t>MANIFESTAZIONI  </a:t>
            </a:r>
            <a:r>
              <a:rPr lang="it-IT" sz="2000" dirty="0">
                <a:latin typeface="+mj-lt"/>
                <a:cs typeface="Arial" panose="020B0604020202020204" pitchFamily="34" charset="0"/>
              </a:rPr>
              <a:t>E ATTREZZATURE </a:t>
            </a:r>
            <a:r>
              <a:rPr lang="it-IT" sz="2000" dirty="0" smtClean="0">
                <a:latin typeface="+mj-lt"/>
                <a:cs typeface="Arial" panose="020B0604020202020204" pitchFamily="34" charset="0"/>
              </a:rPr>
              <a:t>SPORTIVE</a:t>
            </a:r>
            <a:endParaRPr lang="it-IT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60" y="162018"/>
            <a:ext cx="4089240" cy="68154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771800" y="1968471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Gianni Torrenti</a:t>
            </a:r>
          </a:p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Assessore allo allo sport</a:t>
            </a:r>
          </a:p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20  </a:t>
            </a:r>
            <a:r>
              <a:rPr lang="it-IT" sz="1600" dirty="0">
                <a:solidFill>
                  <a:schemeClr val="bg1"/>
                </a:solidFill>
              </a:rPr>
              <a:t>g</a:t>
            </a:r>
            <a:r>
              <a:rPr lang="it-IT" sz="1600" dirty="0" smtClean="0">
                <a:solidFill>
                  <a:schemeClr val="bg1"/>
                </a:solidFill>
              </a:rPr>
              <a:t>ennaio 2018</a:t>
            </a:r>
            <a:endParaRPr lang="it-IT" sz="1600" dirty="0">
              <a:solidFill>
                <a:schemeClr val="bg1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193297"/>
              </p:ext>
            </p:extLst>
          </p:nvPr>
        </p:nvGraphicFramePr>
        <p:xfrm>
          <a:off x="611560" y="1923679"/>
          <a:ext cx="8260339" cy="2378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2399"/>
                <a:gridCol w="1472399"/>
                <a:gridCol w="2239778"/>
                <a:gridCol w="1872208"/>
                <a:gridCol w="1203555"/>
              </a:tblGrid>
              <a:tr h="7308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Manifestazioni sportive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Attrezzature specializzate/equipaggiamenti</a:t>
                      </a: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mezzi </a:t>
                      </a: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 trasporto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soggetti finanziati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stanziamento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2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133.050,00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28.000,00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161.050,00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2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120.000,00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43.000,00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163.000,00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2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158.000,00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50.000,00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208.000,00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2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183.000,00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59.000,00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242.000,00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72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2018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160.000,00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116.037,22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istruttoria in atto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276.037,22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844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594.050,00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180.000,00</a:t>
                      </a:r>
                      <a:endParaRPr lang="it-IT" sz="11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1,050,087,22</a:t>
                      </a:r>
                      <a:endParaRPr lang="it-IT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97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3661</TotalTime>
  <Words>508</Words>
  <Application>Microsoft Office PowerPoint</Application>
  <PresentationFormat>Presentazione su schermo (16:9)</PresentationFormat>
  <Paragraphs>205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TLC</dc:creator>
  <cp:lastModifiedBy>TLC</cp:lastModifiedBy>
  <cp:revision>84</cp:revision>
  <cp:lastPrinted>2018-02-28T16:10:05Z</cp:lastPrinted>
  <dcterms:created xsi:type="dcterms:W3CDTF">2017-12-01T14:27:55Z</dcterms:created>
  <dcterms:modified xsi:type="dcterms:W3CDTF">2018-03-08T15:28:50Z</dcterms:modified>
</cp:coreProperties>
</file>